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3" r:id="rId3"/>
    <p:sldId id="290" r:id="rId4"/>
    <p:sldId id="295" r:id="rId5"/>
    <p:sldId id="263" r:id="rId6"/>
    <p:sldId id="291" r:id="rId7"/>
    <p:sldId id="292" r:id="rId8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" d="100"/>
          <a:sy n="15" d="100"/>
        </p:scale>
        <p:origin x="19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49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15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7"/>
            <a:ext cx="2218134" cy="154982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7"/>
            <a:ext cx="6525816" cy="1549823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27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11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06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18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1"/>
            <a:ext cx="8872538" cy="353483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31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18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28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8"/>
            <a:ext cx="5207794" cy="1299633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88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8"/>
            <a:ext cx="5207794" cy="12996333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07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E5C-DBCB-48A2-90FE-AA12FA4924D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3D11-3009-4DFF-B0E1-0B4EC63DB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1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kumimoji="1"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kumimoji="1"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kumimoji="1"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0F7DD98-1BFB-42A9-8A2B-A5925C2E8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452"/>
            <a:ext cx="10287000" cy="18288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5E0BB3-C895-4223-B165-142D61216EC3}"/>
              </a:ext>
            </a:extLst>
          </p:cNvPr>
          <p:cNvSpPr/>
          <p:nvPr/>
        </p:nvSpPr>
        <p:spPr>
          <a:xfrm>
            <a:off x="0" y="2861475"/>
            <a:ext cx="10287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3800" b="1" dirty="0">
                <a:solidFill>
                  <a:srgbClr val="FF0000"/>
                </a:solidFill>
                <a:latin typeface="+mn-ea"/>
              </a:rPr>
              <a:t>やさしさに</a:t>
            </a:r>
            <a:endParaRPr lang="en-US" altLang="ja-JP" sz="13800" b="1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13800" b="1" dirty="0">
                <a:solidFill>
                  <a:srgbClr val="FF0000"/>
                </a:solidFill>
                <a:latin typeface="+mn-ea"/>
              </a:rPr>
              <a:t>寄り添う</a:t>
            </a:r>
            <a:endParaRPr lang="ja-JP" altLang="en-US" sz="138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C196DD-22C8-4745-A966-7C96EB7968A2}"/>
              </a:ext>
            </a:extLst>
          </p:cNvPr>
          <p:cNvSpPr txBox="1"/>
          <p:nvPr/>
        </p:nvSpPr>
        <p:spPr>
          <a:xfrm>
            <a:off x="418362" y="12359509"/>
            <a:ext cx="7188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西北診療所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F2C175A-B2A7-4F18-8FB9-4B21E4896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43" y="14787705"/>
            <a:ext cx="2285714" cy="228571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D4C8D8-062A-46CD-BAC0-C0DB1246EC37}"/>
              </a:ext>
            </a:extLst>
          </p:cNvPr>
          <p:cNvSpPr txBox="1"/>
          <p:nvPr/>
        </p:nvSpPr>
        <p:spPr>
          <a:xfrm>
            <a:off x="4462851" y="16997219"/>
            <a:ext cx="5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1">
                    <a:lumMod val="50000"/>
                  </a:schemeClr>
                </a:solidFill>
              </a:rPr>
              <a:t>Ver 2.2</a:t>
            </a:r>
          </a:p>
          <a:p>
            <a:r>
              <a:rPr kumimoji="1" lang="en-US" altLang="ja-JP" sz="3600" dirty="0">
                <a:solidFill>
                  <a:schemeClr val="accent1">
                    <a:lumMod val="50000"/>
                  </a:schemeClr>
                </a:solidFill>
              </a:rPr>
              <a:t>2023/11/27</a:t>
            </a:r>
            <a:r>
              <a:rPr kumimoji="1" lang="ja-JP" altLang="en-US" sz="3600" dirty="0">
                <a:solidFill>
                  <a:schemeClr val="accent1">
                    <a:lumMod val="50000"/>
                  </a:schemeClr>
                </a:solidFill>
              </a:rPr>
              <a:t>　編集</a:t>
            </a:r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28C0CF8A-3E4F-4507-B340-609639B248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4700" y="1766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3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89">
        <p:fade/>
      </p:transition>
    </mc:Choice>
    <mc:Fallback xmlns="">
      <p:transition spd="med" advTm="9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922EBB20-B26B-4FF6-6E6A-874B2204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45" y="0"/>
            <a:ext cx="10438345" cy="1828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EC22D2-508C-4547-AF2D-00439F4ED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001" y="0"/>
            <a:ext cx="10550001" cy="69924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104FF07-6B37-E3B4-769F-C865D704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4487" y="1151471"/>
            <a:ext cx="10223039" cy="3534835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ja-JP" sz="80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ja-JP" altLang="en-US" sz="8000" b="1" dirty="0">
                <a:solidFill>
                  <a:srgbClr val="C00000"/>
                </a:solidFill>
                <a:latin typeface="+mn-ea"/>
                <a:ea typeface="+mn-ea"/>
              </a:rPr>
              <a:t>令和</a:t>
            </a:r>
            <a:r>
              <a:rPr lang="en-US" altLang="ja-JP" sz="8000" b="1" dirty="0">
                <a:solidFill>
                  <a:srgbClr val="C00000"/>
                </a:solidFill>
                <a:latin typeface="+mn-ea"/>
                <a:ea typeface="+mn-ea"/>
              </a:rPr>
              <a:t>5</a:t>
            </a:r>
            <a:r>
              <a:rPr lang="ja-JP" altLang="en-US" sz="8000" b="1" dirty="0">
                <a:solidFill>
                  <a:srgbClr val="C00000"/>
                </a:solidFill>
                <a:latin typeface="+mn-ea"/>
                <a:ea typeface="+mn-ea"/>
              </a:rPr>
              <a:t>年度</a:t>
            </a:r>
            <a:br>
              <a:rPr lang="en-US" altLang="ja-JP" sz="8000" b="1" dirty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ja-JP" altLang="en-US" sz="10700" b="1" dirty="0">
                <a:solidFill>
                  <a:srgbClr val="C00000"/>
                </a:solidFill>
                <a:latin typeface="+mn-ea"/>
                <a:ea typeface="+mn-ea"/>
              </a:rPr>
              <a:t>年末年始の</a:t>
            </a:r>
            <a:br>
              <a:rPr lang="en-US" altLang="ja-JP" sz="10700" b="1" dirty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ja-JP" altLang="en-US" sz="10700" b="1" dirty="0">
                <a:solidFill>
                  <a:srgbClr val="C00000"/>
                </a:solidFill>
                <a:latin typeface="+mn-ea"/>
                <a:ea typeface="+mn-ea"/>
              </a:rPr>
              <a:t>お知らせ</a:t>
            </a:r>
            <a:br>
              <a:rPr lang="en-US" altLang="ja-JP" sz="10700" b="1" dirty="0">
                <a:latin typeface="+mn-ea"/>
                <a:ea typeface="+mn-ea"/>
              </a:rPr>
            </a:br>
            <a:endParaRPr kumimoji="1" lang="ja-JP" altLang="en-US" sz="115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FFE5FC-D507-938C-BB76-5CDC5D1F47B4}"/>
              </a:ext>
            </a:extLst>
          </p:cNvPr>
          <p:cNvSpPr txBox="1"/>
          <p:nvPr/>
        </p:nvSpPr>
        <p:spPr>
          <a:xfrm>
            <a:off x="31980" y="7718566"/>
            <a:ext cx="10223039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ja-JP" altLang="en-US" sz="5400" b="1" dirty="0">
                <a:latin typeface="+mn-ea"/>
              </a:rPr>
              <a:t>年内の診療ですが・・・</a:t>
            </a:r>
            <a:endParaRPr lang="en-US" altLang="ja-JP" sz="5400" b="1" dirty="0">
              <a:latin typeface="+mn-ea"/>
            </a:endParaRPr>
          </a:p>
          <a:p>
            <a:r>
              <a:rPr lang="en-US" altLang="ja-JP" sz="5400" b="1" dirty="0">
                <a:latin typeface="+mn-ea"/>
              </a:rPr>
              <a:t>2023</a:t>
            </a:r>
            <a:r>
              <a:rPr lang="ja-JP" altLang="en-US" sz="5400" b="1" dirty="0">
                <a:latin typeface="+mn-ea"/>
              </a:rPr>
              <a:t>年</a:t>
            </a:r>
            <a:r>
              <a:rPr lang="en-US" altLang="ja-JP" sz="5400" b="1" dirty="0">
                <a:solidFill>
                  <a:srgbClr val="C00000"/>
                </a:solidFill>
                <a:latin typeface="+mn-ea"/>
              </a:rPr>
              <a:t>12</a:t>
            </a:r>
            <a:r>
              <a:rPr lang="ja-JP" altLang="en-US" sz="5400" b="1" dirty="0">
                <a:solidFill>
                  <a:srgbClr val="C00000"/>
                </a:solidFill>
                <a:latin typeface="+mn-ea"/>
              </a:rPr>
              <a:t>月</a:t>
            </a:r>
            <a:r>
              <a:rPr lang="en-US" altLang="ja-JP" sz="5400" b="1" dirty="0">
                <a:solidFill>
                  <a:srgbClr val="C00000"/>
                </a:solidFill>
                <a:latin typeface="+mn-ea"/>
              </a:rPr>
              <a:t>28</a:t>
            </a:r>
            <a:r>
              <a:rPr lang="ja-JP" altLang="en-US" sz="5400" b="1" dirty="0">
                <a:solidFill>
                  <a:srgbClr val="C00000"/>
                </a:solidFill>
                <a:latin typeface="+mn-ea"/>
              </a:rPr>
              <a:t>日（木）　</a:t>
            </a:r>
            <a:endParaRPr lang="en-US" altLang="ja-JP" sz="5400" b="1" dirty="0">
              <a:solidFill>
                <a:srgbClr val="C00000"/>
              </a:solidFill>
              <a:latin typeface="+mn-ea"/>
            </a:endParaRPr>
          </a:p>
          <a:p>
            <a:r>
              <a:rPr lang="ja-JP" altLang="en-US" sz="6600" b="1" u="sng" dirty="0">
                <a:solidFill>
                  <a:srgbClr val="C00000"/>
                </a:solidFill>
                <a:latin typeface="+mn-ea"/>
              </a:rPr>
              <a:t>午前</a:t>
            </a:r>
            <a:r>
              <a:rPr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まで診療を行います。</a:t>
            </a:r>
            <a:endParaRPr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endParaRPr lang="en-US" altLang="ja-JP" sz="5400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2023</a:t>
            </a:r>
            <a:r>
              <a:rPr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12</a:t>
            </a:r>
            <a:r>
              <a:rPr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28</a:t>
            </a:r>
            <a:r>
              <a:rPr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日（木）</a:t>
            </a:r>
            <a:r>
              <a:rPr lang="ja-JP" altLang="en-US" sz="6600" b="1" dirty="0">
                <a:solidFill>
                  <a:srgbClr val="C00000"/>
                </a:solidFill>
                <a:latin typeface="+mn-ea"/>
              </a:rPr>
              <a:t>午後</a:t>
            </a:r>
            <a:endParaRPr lang="en-US" altLang="ja-JP" sz="5400" b="1" dirty="0">
              <a:solidFill>
                <a:srgbClr val="C00000"/>
              </a:solidFill>
              <a:latin typeface="+mn-ea"/>
            </a:endParaRPr>
          </a:p>
          <a:p>
            <a:r>
              <a:rPr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～</a:t>
            </a:r>
            <a:r>
              <a:rPr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2024</a:t>
            </a:r>
            <a:r>
              <a:rPr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日（水）</a:t>
            </a:r>
            <a:endParaRPr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ja-JP" altLang="en-US" sz="5400" b="1" dirty="0">
                <a:latin typeface="+mn-ea"/>
              </a:rPr>
              <a:t>まで診療所はお休みを頂きます。</a:t>
            </a:r>
            <a:endParaRPr lang="en-US" altLang="ja-JP" sz="5400" b="1" dirty="0">
              <a:latin typeface="+mn-ea"/>
            </a:endParaRPr>
          </a:p>
          <a:p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altLang="ja-JP" sz="5400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ja-JP" altLang="en-US" sz="5400" b="1" dirty="0">
                <a:solidFill>
                  <a:srgbClr val="C00000"/>
                </a:solidFill>
                <a:latin typeface="+mn-ea"/>
              </a:rPr>
              <a:t>月</a:t>
            </a:r>
            <a:r>
              <a:rPr lang="en-US" altLang="ja-JP" sz="5400" b="1" dirty="0">
                <a:solidFill>
                  <a:srgbClr val="C00000"/>
                </a:solidFill>
                <a:latin typeface="+mn-ea"/>
              </a:rPr>
              <a:t>4</a:t>
            </a:r>
            <a:r>
              <a:rPr lang="ja-JP" altLang="en-US" sz="5400" b="1" dirty="0">
                <a:solidFill>
                  <a:srgbClr val="C00000"/>
                </a:solidFill>
                <a:latin typeface="+mn-ea"/>
              </a:rPr>
              <a:t>日（木）</a:t>
            </a:r>
            <a:endParaRPr lang="en-US" altLang="ja-JP" sz="5400" b="1" dirty="0">
              <a:solidFill>
                <a:srgbClr val="C00000"/>
              </a:solidFill>
              <a:latin typeface="+mn-ea"/>
            </a:endParaRPr>
          </a:p>
          <a:p>
            <a:r>
              <a:rPr lang="ja-JP" altLang="en-US" sz="5400" b="1" dirty="0">
                <a:latin typeface="+mn-ea"/>
              </a:rPr>
              <a:t>より通常診療を行いますのでご了承願います。</a:t>
            </a:r>
            <a:endParaRPr lang="en-US" altLang="ja-JP" sz="5400" b="1" dirty="0">
              <a:latin typeface="+mn-ea"/>
            </a:endParaRPr>
          </a:p>
          <a:p>
            <a:endParaRPr lang="en-US" altLang="ja-JP" sz="5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7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338">
        <p:fade/>
      </p:transition>
    </mc:Choice>
    <mc:Fallback xmlns="">
      <p:transition spd="med" advTm="40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922EBB20-B26B-4FF6-6E6A-874B2204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45" y="0"/>
            <a:ext cx="10438345" cy="182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104FF07-6B37-E3B4-769F-C865D704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0" y="973671"/>
            <a:ext cx="10223039" cy="353483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1500" b="1" dirty="0">
                <a:latin typeface="+mn-ea"/>
                <a:ea typeface="+mn-ea"/>
              </a:rPr>
              <a:t>＜お知らせ＞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FFE5FC-D507-938C-BB76-5CDC5D1F47B4}"/>
              </a:ext>
            </a:extLst>
          </p:cNvPr>
          <p:cNvSpPr txBox="1"/>
          <p:nvPr/>
        </p:nvSpPr>
        <p:spPr>
          <a:xfrm>
            <a:off x="357977" y="4870440"/>
            <a:ext cx="9419699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66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ja-JP" sz="66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月</a:t>
            </a:r>
            <a:r>
              <a:rPr lang="ja-JP" altLang="ja-JP" sz="6000" b="1" kern="100" dirty="0">
                <a:effectLst/>
                <a:latin typeface="+mn-ea"/>
                <a:cs typeface="Times New Roman" panose="02020603050405020304" pitchFamily="18" charset="0"/>
              </a:rPr>
              <a:t>の整形外科専門外来</a:t>
            </a:r>
          </a:p>
          <a:p>
            <a:pPr algn="just"/>
            <a:r>
              <a:rPr lang="en-US" altLang="ja-JP" sz="4800" kern="100" dirty="0"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ja-JP" altLang="ja-JP" sz="4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ja-JP" sz="4800" kern="100" dirty="0">
                <a:effectLst/>
                <a:latin typeface="+mn-ea"/>
                <a:cs typeface="Times New Roman" panose="02020603050405020304" pitchFamily="18" charset="0"/>
              </a:rPr>
              <a:t>次回は</a:t>
            </a:r>
            <a:r>
              <a:rPr lang="en-US" altLang="ja-JP" sz="6000" b="1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ja-JP" sz="6000" b="1" u="sng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6000" b="1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15</a:t>
            </a:r>
            <a:r>
              <a:rPr lang="ja-JP" altLang="ja-JP" sz="6000" b="1" u="sng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日（</a:t>
            </a:r>
            <a:r>
              <a:rPr lang="ja-JP" altLang="en-US" sz="6000" b="1" u="sng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金</a:t>
            </a:r>
            <a:r>
              <a:rPr lang="ja-JP" altLang="ja-JP" sz="6000" b="1" u="sng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r>
              <a:rPr lang="ja-JP" altLang="ja-JP" sz="4800" b="1" u="sng" kern="100" dirty="0">
                <a:effectLst/>
                <a:latin typeface="+mn-ea"/>
                <a:cs typeface="Times New Roman" panose="02020603050405020304" pitchFamily="18" charset="0"/>
              </a:rPr>
              <a:t>の午前</a:t>
            </a:r>
            <a:r>
              <a:rPr lang="ja-JP" altLang="ja-JP" sz="4800" kern="100" dirty="0">
                <a:effectLst/>
                <a:latin typeface="+mn-ea"/>
                <a:cs typeface="Times New Roman" panose="02020603050405020304" pitchFamily="18" charset="0"/>
              </a:rPr>
              <a:t>に診療を行います。</a:t>
            </a:r>
            <a:endParaRPr lang="en-US" altLang="ja-JP" sz="4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endParaRPr lang="ja-JP" altLang="ja-JP" sz="48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ja-JP" sz="4800" kern="100" dirty="0">
                <a:effectLst/>
                <a:latin typeface="+mn-ea"/>
                <a:cs typeface="Times New Roman" panose="02020603050405020304" pitchFamily="18" charset="0"/>
              </a:rPr>
              <a:t>通常診療（内科、外科、その他）も並行して行っておりますので遠慮せずご相談ください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ja-JP" altLang="en-US" sz="5400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8FB0EAD-14BD-4895-BFF0-076465A04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38" y="11736386"/>
            <a:ext cx="7394575" cy="4752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2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17">
        <p:fade/>
      </p:transition>
    </mc:Choice>
    <mc:Fallback xmlns="">
      <p:transition spd="med" advTm="25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922EBB20-B26B-4FF6-6E6A-874B2204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45" y="0"/>
            <a:ext cx="10438345" cy="182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104FF07-6B37-E3B4-769F-C865D704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4487" y="1151471"/>
            <a:ext cx="10223039" cy="3534835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ja-JP" sz="80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ja-JP" altLang="en-US" sz="8000" b="1" dirty="0">
                <a:solidFill>
                  <a:srgbClr val="0070C0"/>
                </a:solidFill>
                <a:latin typeface="+mn-ea"/>
                <a:ea typeface="+mn-ea"/>
              </a:rPr>
              <a:t>令和</a:t>
            </a:r>
            <a:r>
              <a:rPr lang="en-US" altLang="ja-JP" sz="8000" b="1" dirty="0">
                <a:solidFill>
                  <a:srgbClr val="0070C0"/>
                </a:solidFill>
                <a:latin typeface="+mn-ea"/>
                <a:ea typeface="+mn-ea"/>
              </a:rPr>
              <a:t>5</a:t>
            </a:r>
            <a:r>
              <a:rPr lang="ja-JP" altLang="en-US" sz="8000" b="1" dirty="0">
                <a:solidFill>
                  <a:srgbClr val="0070C0"/>
                </a:solidFill>
                <a:latin typeface="+mn-ea"/>
                <a:ea typeface="+mn-ea"/>
              </a:rPr>
              <a:t>年度</a:t>
            </a:r>
            <a:br>
              <a:rPr lang="en-US" altLang="ja-JP" sz="80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ja-JP" altLang="en-US" sz="10700" b="1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インフルエンザ</a:t>
            </a:r>
            <a:br>
              <a:rPr lang="en-US" altLang="ja-JP" sz="107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ja-JP" altLang="en-US" sz="10700" b="1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ワクチン</a:t>
            </a:r>
            <a:br>
              <a:rPr lang="en-US" altLang="ja-JP" sz="10700" b="1" dirty="0">
                <a:latin typeface="+mn-ea"/>
                <a:ea typeface="+mn-ea"/>
              </a:rPr>
            </a:br>
            <a:r>
              <a:rPr lang="ja-JP" altLang="en-US" sz="10700" b="1" dirty="0">
                <a:latin typeface="+mn-ea"/>
                <a:ea typeface="+mn-ea"/>
              </a:rPr>
              <a:t>接種について</a:t>
            </a:r>
            <a:endParaRPr kumimoji="1" lang="ja-JP" altLang="en-US" sz="115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FFE5FC-D507-938C-BB76-5CDC5D1F47B4}"/>
              </a:ext>
            </a:extLst>
          </p:cNvPr>
          <p:cNvSpPr txBox="1"/>
          <p:nvPr/>
        </p:nvSpPr>
        <p:spPr>
          <a:xfrm>
            <a:off x="308501" y="7392710"/>
            <a:ext cx="10223039" cy="1172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altLang="ja-JP" sz="5400" b="1" dirty="0">
                <a:latin typeface="+mn-ea"/>
              </a:rPr>
              <a:t>【</a:t>
            </a:r>
            <a:r>
              <a:rPr lang="ja-JP" altLang="en-US" sz="5400" b="1" dirty="0">
                <a:latin typeface="+mn-ea"/>
              </a:rPr>
              <a:t>接種期間</a:t>
            </a:r>
            <a:r>
              <a:rPr lang="en-US" altLang="ja-JP" sz="5400" b="1" dirty="0">
                <a:latin typeface="+mn-ea"/>
              </a:rPr>
              <a:t>】</a:t>
            </a:r>
          </a:p>
          <a:p>
            <a:r>
              <a:rPr lang="ja-JP" altLang="en-US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令和</a:t>
            </a:r>
            <a:r>
              <a:rPr lang="en-US" altLang="ja-JP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5</a:t>
            </a:r>
            <a:r>
              <a:rPr lang="ja-JP" altLang="en-US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ja-JP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10</a:t>
            </a:r>
            <a:r>
              <a:rPr lang="ja-JP" altLang="en-US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ja-JP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2</a:t>
            </a:r>
            <a:r>
              <a:rPr lang="ja-JP" altLang="en-US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日～令和</a:t>
            </a:r>
            <a:r>
              <a:rPr lang="en-US" altLang="ja-JP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6</a:t>
            </a:r>
            <a:r>
              <a:rPr lang="ja-JP" altLang="en-US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ja-JP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</a:t>
            </a:r>
            <a:r>
              <a:rPr lang="ja-JP" altLang="en-US" sz="5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月末</a:t>
            </a:r>
            <a:endParaRPr lang="en-US" altLang="ja-JP" sz="5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ja-JP" altLang="en-US" sz="5400" b="1" dirty="0">
                <a:latin typeface="+mn-ea"/>
              </a:rPr>
              <a:t>例年通り、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</a:rPr>
              <a:t>予約なし</a:t>
            </a:r>
            <a:r>
              <a:rPr lang="ja-JP" altLang="en-US" sz="5400" b="1" dirty="0">
                <a:latin typeface="+mn-ea"/>
              </a:rPr>
              <a:t>で接種可能となります。</a:t>
            </a: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altLang="ja-JP" sz="5400" b="1" dirty="0">
                <a:latin typeface="+mn-ea"/>
              </a:rPr>
              <a:t>【</a:t>
            </a:r>
            <a:r>
              <a:rPr lang="ja-JP" altLang="en-US" sz="5400" b="1" dirty="0">
                <a:latin typeface="+mn-ea"/>
              </a:rPr>
              <a:t>対象</a:t>
            </a:r>
            <a:r>
              <a:rPr lang="en-US" altLang="ja-JP" sz="5400" b="1" dirty="0">
                <a:latin typeface="+mn-ea"/>
              </a:rPr>
              <a:t>】</a:t>
            </a:r>
            <a:r>
              <a:rPr lang="ja-JP" altLang="en-US" sz="5400" b="1" dirty="0">
                <a:latin typeface="+mn-ea"/>
              </a:rPr>
              <a:t>当院では</a:t>
            </a:r>
            <a:r>
              <a:rPr lang="en-US" altLang="ja-JP" sz="54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</a:rPr>
              <a:t>歳以上</a:t>
            </a:r>
            <a:r>
              <a:rPr lang="ja-JP" altLang="en-US" sz="5400" b="1" dirty="0">
                <a:latin typeface="+mn-ea"/>
              </a:rPr>
              <a:t>を対象と致します。</a:t>
            </a: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b="1" dirty="0">
              <a:latin typeface="+mn-ea"/>
            </a:endParaRPr>
          </a:p>
          <a:p>
            <a:endParaRPr lang="en-US" altLang="ja-JP" sz="5400" b="1" dirty="0">
              <a:latin typeface="+mn-ea"/>
            </a:endParaRPr>
          </a:p>
          <a:p>
            <a:r>
              <a:rPr lang="en-US" altLang="ja-JP" sz="5400" b="1" dirty="0">
                <a:latin typeface="+mn-ea"/>
              </a:rPr>
              <a:t>※</a:t>
            </a:r>
            <a:r>
              <a:rPr lang="ja-JP" altLang="en-US" sz="5400" b="1" dirty="0">
                <a:latin typeface="+mn-ea"/>
              </a:rPr>
              <a:t>詳細はホームページをご参考ください</a:t>
            </a: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dirty="0">
              <a:latin typeface="+mn-ea"/>
            </a:endParaRPr>
          </a:p>
          <a:p>
            <a:endParaRPr lang="en-US" altLang="ja-JP" sz="5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1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338">
        <p:fade/>
      </p:transition>
    </mc:Choice>
    <mc:Fallback xmlns="">
      <p:transition spd="med" advTm="40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922EBB20-B26B-4FF6-6E6A-874B2204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45" y="0"/>
            <a:ext cx="10438345" cy="182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104FF07-6B37-E3B4-769F-C865D704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4487" y="1151471"/>
            <a:ext cx="10223039" cy="3534835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ja-JP" sz="6600" b="1" dirty="0">
                <a:latin typeface="+mn-ea"/>
                <a:ea typeface="+mn-ea"/>
              </a:rPr>
            </a:br>
            <a:br>
              <a:rPr lang="en-US" altLang="ja-JP" sz="6600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en-US" sz="8000" b="1" dirty="0">
                <a:solidFill>
                  <a:srgbClr val="0070C0"/>
                </a:solidFill>
                <a:latin typeface="+mn-ea"/>
                <a:ea typeface="+mn-ea"/>
              </a:rPr>
              <a:t>令和</a:t>
            </a:r>
            <a:r>
              <a:rPr lang="en-US" altLang="ja-JP" sz="8000" b="1" dirty="0">
                <a:solidFill>
                  <a:srgbClr val="0070C0"/>
                </a:solidFill>
                <a:latin typeface="+mn-ea"/>
                <a:ea typeface="+mn-ea"/>
              </a:rPr>
              <a:t>5</a:t>
            </a:r>
            <a:r>
              <a:rPr lang="ja-JP" altLang="en-US" sz="8000" b="1" dirty="0">
                <a:solidFill>
                  <a:srgbClr val="0070C0"/>
                </a:solidFill>
                <a:latin typeface="+mn-ea"/>
                <a:ea typeface="+mn-ea"/>
              </a:rPr>
              <a:t>年度秋</a:t>
            </a:r>
            <a:br>
              <a:rPr lang="en-US" altLang="ja-JP" sz="80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ja-JP" altLang="en-US" sz="10700" b="1" dirty="0">
                <a:latin typeface="+mn-ea"/>
                <a:ea typeface="+mn-ea"/>
              </a:rPr>
              <a:t>コロナワクチン</a:t>
            </a:r>
            <a:br>
              <a:rPr lang="en-US" altLang="ja-JP" sz="10700" b="1" dirty="0">
                <a:latin typeface="+mn-ea"/>
                <a:ea typeface="+mn-ea"/>
              </a:rPr>
            </a:br>
            <a:r>
              <a:rPr lang="ja-JP" altLang="en-US" sz="10700" b="1" dirty="0">
                <a:latin typeface="+mn-ea"/>
                <a:ea typeface="+mn-ea"/>
              </a:rPr>
              <a:t>接種について</a:t>
            </a:r>
            <a:endParaRPr kumimoji="1" lang="ja-JP" altLang="en-US" sz="115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FFE5FC-D507-938C-BB76-5CDC5D1F47B4}"/>
              </a:ext>
            </a:extLst>
          </p:cNvPr>
          <p:cNvSpPr txBox="1"/>
          <p:nvPr/>
        </p:nvSpPr>
        <p:spPr>
          <a:xfrm>
            <a:off x="308501" y="7392710"/>
            <a:ext cx="9061451" cy="1255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altLang="ja-JP" sz="5400" b="1" dirty="0">
                <a:solidFill>
                  <a:srgbClr val="FF0000"/>
                </a:solidFill>
                <a:latin typeface="+mn-ea"/>
              </a:rPr>
              <a:t>9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ja-JP" sz="5400" b="1" dirty="0">
                <a:solidFill>
                  <a:srgbClr val="FF0000"/>
                </a:solidFill>
                <a:latin typeface="+mn-ea"/>
              </a:rPr>
              <a:t>20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</a:rPr>
              <a:t>日</a:t>
            </a:r>
            <a:r>
              <a:rPr lang="ja-JP" altLang="en-US" sz="5400" b="1" dirty="0">
                <a:latin typeface="+mn-ea"/>
              </a:rPr>
              <a:t>より</a:t>
            </a:r>
            <a:r>
              <a:rPr lang="en-US" altLang="ja-JP" sz="54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</a:rPr>
              <a:t>価ワクチン</a:t>
            </a:r>
            <a:r>
              <a:rPr lang="ja-JP" altLang="en-US" sz="5400" b="1" dirty="0">
                <a:latin typeface="+mn-ea"/>
              </a:rPr>
              <a:t>（現在感染の主流である</a:t>
            </a:r>
            <a:r>
              <a:rPr lang="en-US" altLang="ja-JP" sz="5400" b="1" dirty="0">
                <a:solidFill>
                  <a:srgbClr val="FF0000"/>
                </a:solidFill>
                <a:latin typeface="+mn-ea"/>
              </a:rPr>
              <a:t>XB1.5</a:t>
            </a:r>
            <a:r>
              <a:rPr lang="ja-JP" altLang="en-US" sz="5400" b="1" dirty="0">
                <a:latin typeface="+mn-ea"/>
              </a:rPr>
              <a:t>）の接種を行っております。</a:t>
            </a: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altLang="ja-JP" sz="5400" b="1" dirty="0">
                <a:latin typeface="+mn-ea"/>
              </a:rPr>
              <a:t>【</a:t>
            </a:r>
            <a:r>
              <a:rPr lang="ja-JP" altLang="en-US" sz="5400" b="1" dirty="0">
                <a:latin typeface="+mn-ea"/>
              </a:rPr>
              <a:t>対象</a:t>
            </a:r>
            <a:r>
              <a:rPr lang="en-US" altLang="ja-JP" sz="5400" b="1" dirty="0">
                <a:latin typeface="+mn-ea"/>
              </a:rPr>
              <a:t>】</a:t>
            </a:r>
            <a:r>
              <a:rPr lang="ja-JP" altLang="en-US" sz="5400" b="1" dirty="0">
                <a:latin typeface="+mn-ea"/>
              </a:rPr>
              <a:t>当院では</a:t>
            </a:r>
            <a:r>
              <a:rPr lang="en-US" altLang="ja-JP" sz="5400" b="1" dirty="0">
                <a:latin typeface="+mn-ea"/>
              </a:rPr>
              <a:t>12</a:t>
            </a:r>
            <a:r>
              <a:rPr lang="ja-JP" altLang="en-US" sz="5400" b="1" dirty="0">
                <a:latin typeface="+mn-ea"/>
              </a:rPr>
              <a:t>歳以上を対象と致します。</a:t>
            </a: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altLang="ja-JP" sz="5400" dirty="0">
                <a:latin typeface="+mn-ea"/>
              </a:rPr>
              <a:t>【</a:t>
            </a:r>
            <a:r>
              <a:rPr lang="ja-JP" altLang="en-US" sz="5400" b="1" dirty="0">
                <a:latin typeface="+mn-ea"/>
              </a:rPr>
              <a:t>予約</a:t>
            </a:r>
            <a:r>
              <a:rPr lang="en-US" altLang="ja-JP" sz="5400" dirty="0">
                <a:latin typeface="+mn-ea"/>
              </a:rPr>
              <a:t>】</a:t>
            </a:r>
            <a:r>
              <a:rPr lang="ja-JP" altLang="en-US" sz="5400" b="1" dirty="0">
                <a:latin typeface="+mn-ea"/>
              </a:rPr>
              <a:t>受付にてご相談ください</a:t>
            </a: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b="1" dirty="0">
              <a:latin typeface="+mn-ea"/>
            </a:endParaRPr>
          </a:p>
          <a:p>
            <a:r>
              <a:rPr lang="en-US" altLang="ja-JP" sz="5400" b="1" dirty="0">
                <a:latin typeface="+mn-ea"/>
              </a:rPr>
              <a:t>※</a:t>
            </a:r>
            <a:r>
              <a:rPr lang="ja-JP" altLang="en-US" sz="5400" b="1" dirty="0">
                <a:latin typeface="+mn-ea"/>
              </a:rPr>
              <a:t>詳細はホームページをご参考ください</a:t>
            </a:r>
            <a:endParaRPr lang="en-US" altLang="ja-JP" sz="5400" b="1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dirty="0">
              <a:latin typeface="+mn-ea"/>
            </a:endParaRPr>
          </a:p>
          <a:p>
            <a:endParaRPr lang="en-US" altLang="ja-JP" sz="5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338">
        <p:fade/>
      </p:transition>
    </mc:Choice>
    <mc:Fallback xmlns="">
      <p:transition spd="med" advTm="40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922EBB20-B26B-4FF6-6E6A-874B2204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45" y="0"/>
            <a:ext cx="10438345" cy="182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104FF07-6B37-E3B4-769F-C865D704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0" y="973671"/>
            <a:ext cx="10223039" cy="353483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1500" b="1" dirty="0">
                <a:latin typeface="+mn-ea"/>
                <a:ea typeface="+mn-ea"/>
              </a:rPr>
              <a:t>＜お知らせ＞</a:t>
            </a:r>
            <a:br>
              <a:rPr kumimoji="1" lang="en-US" altLang="ja-JP" sz="11500" b="1" dirty="0">
                <a:latin typeface="+mn-ea"/>
                <a:ea typeface="+mn-ea"/>
              </a:rPr>
            </a:br>
            <a:r>
              <a:rPr kumimoji="1" lang="ja-JP" altLang="en-US" sz="7200" b="1" dirty="0">
                <a:solidFill>
                  <a:srgbClr val="00B050"/>
                </a:solidFill>
                <a:latin typeface="+mn-ea"/>
                <a:ea typeface="+mn-ea"/>
              </a:rPr>
              <a:t>発熱外来</a:t>
            </a:r>
            <a:r>
              <a:rPr kumimoji="1" lang="ja-JP" altLang="en-US" sz="7200" b="1" dirty="0">
                <a:latin typeface="+mn-ea"/>
                <a:ea typeface="+mn-ea"/>
              </a:rPr>
              <a:t>について</a:t>
            </a:r>
            <a:endParaRPr kumimoji="1" lang="ja-JP" altLang="en-US" sz="11500" b="1" dirty="0"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FFE5FC-D507-938C-BB76-5CDC5D1F47B4}"/>
              </a:ext>
            </a:extLst>
          </p:cNvPr>
          <p:cNvSpPr txBox="1"/>
          <p:nvPr/>
        </p:nvSpPr>
        <p:spPr>
          <a:xfrm>
            <a:off x="357977" y="4679920"/>
            <a:ext cx="9471823" cy="1634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お熱や咳、喉の痛みなどの症状がある方</a:t>
            </a:r>
            <a:endParaRPr lang="en-US" altLang="ja-JP" sz="6600" b="1" kern="100" dirty="0">
              <a:solidFill>
                <a:srgbClr val="0070C0"/>
              </a:solidFill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US" altLang="ja-JP" sz="6600" b="1" kern="100" dirty="0">
              <a:solidFill>
                <a:srgbClr val="0070C0"/>
              </a:solidFill>
              <a:latin typeface="+mn-ea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ここ最近上記症状のある方の</a:t>
            </a: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48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無連絡での来院</a:t>
            </a:r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が増えております。</a:t>
            </a: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上記症状がある場合は必ず</a:t>
            </a: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前もって</a:t>
            </a:r>
            <a:r>
              <a:rPr lang="ja-JP" altLang="en-US" sz="4800" b="1" kern="100" dirty="0">
                <a:latin typeface="+mn-ea"/>
                <a:cs typeface="Times New Roman" panose="02020603050405020304" pitchFamily="18" charset="0"/>
              </a:rPr>
              <a:t>お電話いただくよう</a:t>
            </a:r>
            <a:endParaRPr lang="en-US" altLang="ja-JP" sz="5400" b="1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よろしくお願いいたします</a:t>
            </a: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基本的に上記症状がある場合は、</a:t>
            </a:r>
            <a:r>
              <a:rPr lang="ja-JP" altLang="en-US" sz="48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発熱外来</a:t>
            </a:r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en-US" sz="4400" b="1" kern="100" dirty="0">
                <a:latin typeface="+mn-ea"/>
                <a:cs typeface="Times New Roman" panose="02020603050405020304" pitchFamily="18" charset="0"/>
              </a:rPr>
              <a:t>予約</a:t>
            </a:r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していただき</a:t>
            </a:r>
            <a:r>
              <a:rPr lang="ja-JP" altLang="en-US" sz="4800" b="1" kern="100" dirty="0">
                <a:latin typeface="+mn-ea"/>
                <a:cs typeface="Times New Roman" panose="02020603050405020304" pitchFamily="18" charset="0"/>
              </a:rPr>
              <a:t>時間</a:t>
            </a:r>
            <a:r>
              <a:rPr lang="ja-JP" altLang="en-US" sz="4400" kern="100" dirty="0">
                <a:latin typeface="+mn-ea"/>
                <a:cs typeface="Times New Roman" panose="02020603050405020304" pitchFamily="18" charset="0"/>
              </a:rPr>
              <a:t>を指定して診療を行っております。</a:t>
            </a: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4400" b="1" kern="100" dirty="0"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4400" b="1" kern="100" dirty="0">
                <a:latin typeface="+mn-ea"/>
                <a:cs typeface="Times New Roman" panose="02020603050405020304" pitchFamily="18" charset="0"/>
              </a:rPr>
              <a:t>電話　</a:t>
            </a:r>
            <a:r>
              <a:rPr lang="en-US" altLang="ja-JP" sz="4400" b="1" kern="100" dirty="0">
                <a:latin typeface="+mn-ea"/>
                <a:cs typeface="Times New Roman" panose="02020603050405020304" pitchFamily="18" charset="0"/>
              </a:rPr>
              <a:t>03‐3203‐5660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altLang="ja-JP" sz="44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4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4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/>
            <a:endParaRPr lang="ja-JP" altLang="en-US" sz="5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8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592">
        <p:fade/>
      </p:transition>
    </mc:Choice>
    <mc:Fallback xmlns="">
      <p:transition spd="med" advTm="455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922EBB20-B26B-4FF6-6E6A-874B2204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45" y="0"/>
            <a:ext cx="10438345" cy="182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104FF07-6B37-E3B4-769F-C865D704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1" y="973671"/>
            <a:ext cx="10223039" cy="3534835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9600" b="1" kern="100" dirty="0">
                <a:latin typeface="+mn-ea"/>
                <a:ea typeface="+mn-ea"/>
                <a:cs typeface="Times New Roman" panose="02020603050405020304" pitchFamily="18" charset="0"/>
              </a:rPr>
              <a:t>帯状疱疹ワクチンに関するお知らせ</a:t>
            </a:r>
            <a:br>
              <a:rPr lang="en-US" altLang="ja-JP" sz="9600" b="1" kern="100" dirty="0">
                <a:latin typeface="+mn-ea"/>
                <a:ea typeface="+mn-ea"/>
                <a:cs typeface="Times New Roman" panose="02020603050405020304" pitchFamily="18" charset="0"/>
              </a:rPr>
            </a:br>
            <a:br>
              <a:rPr lang="ja-JP" altLang="ja-JP" sz="8000" kern="100" dirty="0">
                <a:latin typeface="+mn-ea"/>
                <a:cs typeface="Times New Roman" panose="02020603050405020304" pitchFamily="18" charset="0"/>
              </a:rPr>
            </a:br>
            <a:endParaRPr kumimoji="1" lang="ja-JP" altLang="en-US" sz="11500" b="1" dirty="0"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FFE5FC-D507-938C-BB76-5CDC5D1F47B4}"/>
              </a:ext>
            </a:extLst>
          </p:cNvPr>
          <p:cNvSpPr txBox="1"/>
          <p:nvPr/>
        </p:nvSpPr>
        <p:spPr>
          <a:xfrm>
            <a:off x="357977" y="4870440"/>
            <a:ext cx="9419699" cy="1089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ja-JP" altLang="en-US" sz="5400" b="1" dirty="0">
                <a:latin typeface="+mn-ea"/>
              </a:rPr>
              <a:t>２０２３年４月１日以降</a:t>
            </a:r>
            <a:r>
              <a:rPr lang="ja-JP" altLang="en-US" sz="5400" dirty="0">
                <a:latin typeface="+mn-ea"/>
              </a:rPr>
              <a:t>は帯状疱疹に対するワクチンが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</a:rPr>
              <a:t>公費</a:t>
            </a:r>
            <a:r>
              <a:rPr lang="ja-JP" altLang="en-US" sz="5400" dirty="0">
                <a:latin typeface="+mn-ea"/>
              </a:rPr>
              <a:t>となっております。</a:t>
            </a:r>
            <a:endParaRPr lang="en-US" altLang="ja-JP" sz="5400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ja-JP" altLang="en-US" sz="5400" dirty="0">
                <a:latin typeface="+mn-ea"/>
              </a:rPr>
              <a:t>対象は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</a:rPr>
              <a:t>新宿区に住民票のある５０歳以上</a:t>
            </a:r>
            <a:r>
              <a:rPr lang="ja-JP" altLang="en-US" sz="5400" dirty="0">
                <a:latin typeface="+mn-ea"/>
              </a:rPr>
              <a:t>の方。</a:t>
            </a:r>
            <a:endParaRPr lang="en-US" altLang="ja-JP" sz="5400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altLang="ja-JP" sz="5400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ja-JP" altLang="en-US" sz="5400" dirty="0">
                <a:latin typeface="+mn-ea"/>
              </a:rPr>
              <a:t>予診票の申し込みは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</a:rPr>
              <a:t>新宿区保健予防課</a:t>
            </a:r>
            <a:r>
              <a:rPr lang="ja-JP" altLang="en-US" sz="5400" dirty="0">
                <a:latin typeface="+mn-ea"/>
              </a:rPr>
              <a:t>に４月１日以降に</a:t>
            </a:r>
            <a:r>
              <a:rPr lang="ja-JP" altLang="en-US" sz="5400" b="1" dirty="0">
                <a:latin typeface="+mn-ea"/>
              </a:rPr>
              <a:t>お電話するかネット申込</a:t>
            </a:r>
            <a:r>
              <a:rPr lang="ja-JP" altLang="en-US" sz="5400" dirty="0">
                <a:latin typeface="+mn-ea"/>
              </a:rPr>
              <a:t>していただくようお願いいたします。</a:t>
            </a:r>
            <a:endParaRPr lang="en-US" altLang="ja-JP" sz="5400" dirty="0">
              <a:latin typeface="+mn-ea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ja-JP" altLang="en-US" sz="5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9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17">
        <p:fade/>
      </p:transition>
    </mc:Choice>
    <mc:Fallback xmlns="">
      <p:transition spd="med" advTm="25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3|2.3|4.6|4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3|2.3|4.6|4.3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3|2.3|4.6|4.3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5.8|7.4|2.9|2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1812</TotalTime>
  <Words>396</Words>
  <Application>Microsoft Office PowerPoint</Application>
  <PresentationFormat>ユーザー設定</PresentationFormat>
  <Paragraphs>64</Paragraphs>
  <Slides>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 令和5年度 年末年始の お知らせ </vt:lpstr>
      <vt:lpstr>＜お知らせ＞</vt:lpstr>
      <vt:lpstr> 令和5年度 インフルエンザ ワクチン 接種について</vt:lpstr>
      <vt:lpstr>  令和5年度秋 コロナワクチン 接種について</vt:lpstr>
      <vt:lpstr>＜お知らせ＞ 発熱外来について</vt:lpstr>
      <vt:lpstr>帯状疱疹ワクチンに関するお知らせ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＜お知らせ＞ その１</dc:title>
  <dc:creator>医療法人社団 西北診療所</dc:creator>
  <cp:lastModifiedBy>医療法人社団 西北診療所</cp:lastModifiedBy>
  <cp:revision>41</cp:revision>
  <dcterms:created xsi:type="dcterms:W3CDTF">2022-09-19T02:05:41Z</dcterms:created>
  <dcterms:modified xsi:type="dcterms:W3CDTF">2023-11-28T03:25:07Z</dcterms:modified>
</cp:coreProperties>
</file>